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sldIdLst>
    <p:sldId id="267" r:id="rId2"/>
    <p:sldId id="269" r:id="rId3"/>
    <p:sldId id="257" r:id="rId4"/>
    <p:sldId id="271" r:id="rId5"/>
    <p:sldId id="265" r:id="rId6"/>
    <p:sldId id="258" r:id="rId7"/>
    <p:sldId id="285" r:id="rId8"/>
    <p:sldId id="286" r:id="rId9"/>
    <p:sldId id="266" r:id="rId10"/>
    <p:sldId id="259" r:id="rId11"/>
    <p:sldId id="260" r:id="rId12"/>
    <p:sldId id="288" r:id="rId13"/>
    <p:sldId id="272" r:id="rId14"/>
    <p:sldId id="273" r:id="rId15"/>
    <p:sldId id="261" r:id="rId16"/>
    <p:sldId id="290" r:id="rId17"/>
    <p:sldId id="291" r:id="rId18"/>
    <p:sldId id="280" r:id="rId19"/>
    <p:sldId id="281" r:id="rId20"/>
    <p:sldId id="282" r:id="rId21"/>
    <p:sldId id="262" r:id="rId22"/>
    <p:sldId id="289" r:id="rId23"/>
    <p:sldId id="263" r:id="rId24"/>
    <p:sldId id="268" r:id="rId25"/>
    <p:sldId id="274" r:id="rId26"/>
    <p:sldId id="275" r:id="rId27"/>
    <p:sldId id="276" r:id="rId28"/>
    <p:sldId id="277" r:id="rId29"/>
    <p:sldId id="278" r:id="rId30"/>
    <p:sldId id="279" r:id="rId31"/>
    <p:sldId id="283" r:id="rId32"/>
    <p:sldId id="284" r:id="rId33"/>
    <p:sldId id="287" r:id="rId34"/>
  </p:sldIdLst>
  <p:sldSz cx="12192000" cy="6858000"/>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t-BR"/>
              <a:t>Clique para editar o título Mestre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129648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582291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3955491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653A161-8584-4F39-B833-EA9D5BEF5F5A}" type="datetimeFigureOut">
              <a:rPr lang="pt-BR" smtClean="0"/>
              <a:t>18/11/2021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206841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653A161-8584-4F39-B833-EA9D5BEF5F5A}" type="datetimeFigureOut">
              <a:rPr lang="pt-BR" smtClean="0"/>
              <a:t>18/11/2021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313807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653A161-8584-4F39-B833-EA9D5BEF5F5A}" type="datetimeFigureOut">
              <a:rPr lang="pt-BR" smtClean="0"/>
              <a:t>18/11/2021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707130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3A161-8584-4F39-B833-EA9D5BEF5F5A}" type="datetimeFigureOut">
              <a:rPr lang="pt-BR" smtClean="0"/>
              <a:t>18/11/2021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25738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t-BR"/>
              <a:t>Clique para editar o título Mestre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3653A161-8584-4F39-B833-EA9D5BEF5F5A}" type="datetimeFigureOut">
              <a:rPr lang="pt-BR" smtClean="0"/>
              <a:t>18/11/2021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442763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3653A161-8584-4F39-B833-EA9D5BEF5F5A}" type="datetimeFigureOut">
              <a:rPr lang="pt-BR" smtClean="0"/>
              <a:t>18/11/2021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228605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t-BR"/>
              <a:t>Clique para editar o título Mestre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2903753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t-BR"/>
              <a:t>Clique para editar o título Mestre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02539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t-BR"/>
              <a:t>Clique para editar o título Mestre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37649439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t-BR"/>
              <a:t>Clique para editar o título Mestre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28588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t-BR"/>
              <a:t>Clique para editar o título Mestre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902367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3898986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653A161-8584-4F39-B833-EA9D5BEF5F5A}" type="datetimeFigureOut">
              <a:rPr lang="pt-BR" smtClean="0"/>
              <a:t>18/11/2021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5C026C2-930D-4F76-B818-885B309A8C2A}" type="slidenum">
              <a:rPr lang="pt-BR" smtClean="0"/>
              <a:t>‹nº›</a:t>
            </a:fld>
            <a:endParaRPr lang="pt-BR"/>
          </a:p>
        </p:txBody>
      </p:sp>
    </p:spTree>
    <p:extLst>
      <p:ext uri="{BB962C8B-B14F-4D97-AF65-F5344CB8AC3E}">
        <p14:creationId xmlns:p14="http://schemas.microsoft.com/office/powerpoint/2010/main" val="1385962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53A161-8584-4F39-B833-EA9D5BEF5F5A}" type="datetimeFigureOut">
              <a:rPr lang="pt-BR" smtClean="0"/>
              <a:t>18/11/2021</a:t>
            </a:fld>
            <a:endParaRPr lang="pt-B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5C026C2-930D-4F76-B818-885B309A8C2A}" type="slidenum">
              <a:rPr lang="pt-BR" smtClean="0"/>
              <a:t>‹nº›</a:t>
            </a:fld>
            <a:endParaRPr lang="pt-BR"/>
          </a:p>
        </p:txBody>
      </p:sp>
    </p:spTree>
    <p:extLst>
      <p:ext uri="{BB962C8B-B14F-4D97-AF65-F5344CB8AC3E}">
        <p14:creationId xmlns:p14="http://schemas.microsoft.com/office/powerpoint/2010/main" val="1866606393"/>
      </p:ext>
    </p:extLst>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opmax.com.br/artigos/comite-de-investimentos/"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opmax.com.br/artigos/gestor-de-rpps-de-sucesso/"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www.planalto.gov.br/ccivil_03/_Ato2019-2022/2019/Lei/L13846.htm#art3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40C28D48-A540-45DD-AE23-D88D54172A60}"/>
              </a:ext>
            </a:extLst>
          </p:cNvPr>
          <p:cNvSpPr/>
          <p:nvPr/>
        </p:nvSpPr>
        <p:spPr>
          <a:xfrm>
            <a:off x="3048000" y="2044358"/>
            <a:ext cx="6096000" cy="3851760"/>
          </a:xfrm>
          <a:prstGeom prst="rect">
            <a:avLst/>
          </a:prstGeom>
        </p:spPr>
        <p:txBody>
          <a:bodyPr>
            <a:spAutoFit/>
          </a:bodyPr>
          <a:lstStyle/>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ENCONTRO DE CONSELHOS DE RPPS</a:t>
            </a:r>
          </a:p>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SOU CONSELHEIRO E AGORA?</a:t>
            </a:r>
          </a:p>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SEGREGAÇÃO DE ATRIBUIÇÕES </a:t>
            </a:r>
            <a:r>
              <a:rPr lang="pt-BR" sz="2400" i="1"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VERSUS</a:t>
            </a:r>
            <a:r>
              <a:rPr lang="pt-BR"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 INTEGRAÇÃO</a:t>
            </a:r>
          </a:p>
        </p:txBody>
      </p:sp>
    </p:spTree>
    <p:extLst>
      <p:ext uri="{BB962C8B-B14F-4D97-AF65-F5344CB8AC3E}">
        <p14:creationId xmlns:p14="http://schemas.microsoft.com/office/powerpoint/2010/main" val="276427101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B40943B-A41D-480C-BEF4-B6764EB7C362}"/>
              </a:ext>
            </a:extLst>
          </p:cNvPr>
          <p:cNvSpPr/>
          <p:nvPr/>
        </p:nvSpPr>
        <p:spPr>
          <a:xfrm>
            <a:off x="352946" y="1725093"/>
            <a:ext cx="9780104" cy="2600648"/>
          </a:xfrm>
          <a:prstGeom prst="rect">
            <a:avLst/>
          </a:prstGeom>
        </p:spPr>
        <p:txBody>
          <a:bodyPr wrap="square">
            <a:spAutoFit/>
          </a:bodyPr>
          <a:lstStyle/>
          <a:p>
            <a:pPr algn="ctr">
              <a:lnSpc>
                <a:spcPct val="200000"/>
              </a:lnSpc>
              <a:spcAft>
                <a:spcPts val="800"/>
              </a:spcAft>
            </a:pPr>
            <a:r>
              <a:rPr lang="pt-BR" sz="2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RESPONSABILIDADE DE CONTROLE PELOS CONSELHEIROS NO RPPS</a:t>
            </a: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682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1265D5-AB74-40E9-83ED-85DDA9270799}"/>
              </a:ext>
            </a:extLst>
          </p:cNvPr>
          <p:cNvSpPr>
            <a:spLocks noGrp="1"/>
          </p:cNvSpPr>
          <p:nvPr>
            <p:ph type="title"/>
          </p:nvPr>
        </p:nvSpPr>
        <p:spPr/>
        <p:txBody>
          <a:bodyPr/>
          <a:lstStyle/>
          <a:p>
            <a:r>
              <a:rPr lang="pt-BR" dirty="0"/>
              <a:t> Controlar</a:t>
            </a:r>
            <a:br>
              <a:rPr lang="pt-BR" dirty="0"/>
            </a:br>
            <a:endParaRPr lang="pt-BR" dirty="0"/>
          </a:p>
        </p:txBody>
      </p:sp>
      <p:sp>
        <p:nvSpPr>
          <p:cNvPr id="3" name="Espaço Reservado para Conteúdo 2">
            <a:extLst>
              <a:ext uri="{FF2B5EF4-FFF2-40B4-BE49-F238E27FC236}">
                <a16:creationId xmlns:a16="http://schemas.microsoft.com/office/drawing/2014/main" id="{7B402B3D-F533-4434-8804-96674E1D29D4}"/>
              </a:ext>
            </a:extLst>
          </p:cNvPr>
          <p:cNvSpPr>
            <a:spLocks noGrp="1"/>
          </p:cNvSpPr>
          <p:nvPr>
            <p:ph idx="1"/>
          </p:nvPr>
        </p:nvSpPr>
        <p:spPr/>
        <p:txBody>
          <a:bodyPr/>
          <a:lstStyle/>
          <a:p>
            <a:pPr lvl="0"/>
            <a:r>
              <a:rPr lang="pt-BR" dirty="0"/>
              <a:t>Fiscalizar, monitorar;</a:t>
            </a:r>
          </a:p>
          <a:p>
            <a:pPr lvl="0"/>
            <a:endParaRPr lang="pt-BR" dirty="0"/>
          </a:p>
          <a:p>
            <a:pPr marL="0" lvl="0" indent="0">
              <a:buNone/>
            </a:pPr>
            <a:endParaRPr lang="pt-BR" dirty="0"/>
          </a:p>
          <a:p>
            <a:pPr lvl="0"/>
            <a:r>
              <a:rPr lang="pt-BR" dirty="0"/>
              <a:t>Na administração, fiscalização exercida sobre as atividades de pessoas, órgãos, departamentos ou sobre produtos e serviços para que não ocorram desvios de normas estabelecidas.</a:t>
            </a:r>
          </a:p>
          <a:p>
            <a:endParaRPr lang="pt-BR" dirty="0"/>
          </a:p>
        </p:txBody>
      </p:sp>
    </p:spTree>
    <p:extLst>
      <p:ext uri="{BB962C8B-B14F-4D97-AF65-F5344CB8AC3E}">
        <p14:creationId xmlns:p14="http://schemas.microsoft.com/office/powerpoint/2010/main" val="9827964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1F40DC-CDD2-46D7-AF40-2760443B7D58}"/>
              </a:ext>
            </a:extLst>
          </p:cNvPr>
          <p:cNvSpPr/>
          <p:nvPr/>
        </p:nvSpPr>
        <p:spPr>
          <a:xfrm>
            <a:off x="93616" y="424798"/>
            <a:ext cx="10323443" cy="5453737"/>
          </a:xfrm>
          <a:prstGeom prst="rect">
            <a:avLst/>
          </a:prstGeom>
        </p:spPr>
        <p:txBody>
          <a:bodyPr wrap="square">
            <a:spAutoFit/>
          </a:bodyPr>
          <a:lstStyle/>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50000"/>
              </a:lnSpc>
              <a:spcAft>
                <a:spcPts val="800"/>
              </a:spcAft>
            </a:pPr>
            <a:r>
              <a:rPr lang="pt-BR" sz="2000" dirty="0">
                <a:latin typeface="Calibri" panose="020F0502020204030204" pitchFamily="34" charset="0"/>
                <a:ea typeface="Calibri" panose="020F0502020204030204" pitchFamily="34" charset="0"/>
                <a:cs typeface="Times New Roman" panose="02020603050405020304" pitchFamily="18" charset="0"/>
              </a:rPr>
              <a:t>A finalidade do controle da administração pública é assegurar que a mesma atue em conformidade com os princípios que lhe são impostos pelo ordenamento jurídico, como por exemplo, os princípio das moralidade, publicidade, legalidade, impessoalidade e eficiência.</a:t>
            </a: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0145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5263989-C9AC-402F-A21F-C2E1DDBF0CF1}"/>
              </a:ext>
            </a:extLst>
          </p:cNvPr>
          <p:cNvSpPr/>
          <p:nvPr/>
        </p:nvSpPr>
        <p:spPr>
          <a:xfrm>
            <a:off x="697190" y="2323879"/>
            <a:ext cx="9706707" cy="847604"/>
          </a:xfrm>
          <a:prstGeom prst="rect">
            <a:avLst/>
          </a:prstGeom>
        </p:spPr>
        <p:txBody>
          <a:bodyPr wrap="square">
            <a:spAutoFit/>
          </a:bodyPr>
          <a:lstStyle/>
          <a:p>
            <a:pPr algn="ctr">
              <a:lnSpc>
                <a:spcPct val="107000"/>
              </a:lnSpc>
              <a:spcAft>
                <a:spcPts val="800"/>
              </a:spcAft>
            </a:pPr>
            <a:r>
              <a:rPr lang="pt-BR" sz="4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Controle interno</a:t>
            </a:r>
          </a:p>
        </p:txBody>
      </p:sp>
    </p:spTree>
    <p:extLst>
      <p:ext uri="{BB962C8B-B14F-4D97-AF65-F5344CB8AC3E}">
        <p14:creationId xmlns:p14="http://schemas.microsoft.com/office/powerpoint/2010/main" val="406782361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8D719465-D5C1-4CBE-A387-A979F40FBDF2}"/>
              </a:ext>
            </a:extLst>
          </p:cNvPr>
          <p:cNvSpPr/>
          <p:nvPr/>
        </p:nvSpPr>
        <p:spPr>
          <a:xfrm>
            <a:off x="176168" y="1856903"/>
            <a:ext cx="10564837" cy="3144194"/>
          </a:xfrm>
          <a:prstGeom prst="rect">
            <a:avLst/>
          </a:prstGeom>
        </p:spPr>
        <p:txBody>
          <a:bodyPr wrap="square">
            <a:spAutoFit/>
          </a:bodyPr>
          <a:lstStyle/>
          <a:p>
            <a:pPr algn="ctr">
              <a:lnSpc>
                <a:spcPct val="107000"/>
              </a:lnSpc>
              <a:spcAft>
                <a:spcPts val="80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Conjunto de procedimentos organizados por métodos ou rotinas, com o objetivo de proteger os ativos, produzir dados contábeis confiáveis e ajudar a administração na condução dos negócios;</a:t>
            </a:r>
          </a:p>
          <a:p>
            <a:pPr marL="342900" lvl="0" indent="-342900" algn="just">
              <a:lnSpc>
                <a:spcPct val="107000"/>
              </a:lnSpc>
              <a:spcAft>
                <a:spcPts val="0"/>
              </a:spcAft>
              <a:buFont typeface="Symbol" panose="05050102010706020507" pitchFamily="18" charset="2"/>
              <a:buChar char=""/>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Plano de organização, métodos e medidas, proteção ao patrimônio, exatidão e fidedignidade, políticas administrativas, eficiência operacional no exercício da função administrativa;</a:t>
            </a:r>
          </a:p>
          <a:p>
            <a:pPr marL="342900" lvl="0" indent="-342900" algn="just">
              <a:lnSpc>
                <a:spcPct val="107000"/>
              </a:lnSpc>
              <a:spcAft>
                <a:spcPts val="0"/>
              </a:spcAft>
              <a:buFont typeface="Symbol" panose="05050102010706020507" pitchFamily="18" charset="2"/>
              <a:buChar char=""/>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0733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452381" y="1163379"/>
            <a:ext cx="6096000" cy="3877985"/>
          </a:xfrm>
          <a:prstGeom prst="rect">
            <a:avLst/>
          </a:prstGeom>
        </p:spPr>
        <p:txBody>
          <a:bodyPr>
            <a:spAutoFit/>
          </a:bodyPr>
          <a:lstStyle/>
          <a:p>
            <a:r>
              <a:rPr lang="pt-BR" sz="4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OBJETIVOS GERAIS</a:t>
            </a:r>
          </a:p>
          <a:p>
            <a:endParaRPr lang="pt-BR" dirty="0"/>
          </a:p>
          <a:p>
            <a:pPr marL="285750" indent="-285750" algn="just">
              <a:buFont typeface="Arial" pitchFamily="34" charset="0"/>
              <a:buChar char="•"/>
            </a:pPr>
            <a:r>
              <a:rPr lang="pt-BR" sz="2000" dirty="0">
                <a:latin typeface="Calibri" panose="020F0502020204030204" pitchFamily="34" charset="0"/>
                <a:cs typeface="Calibri" panose="020F0502020204030204" pitchFamily="34" charset="0"/>
              </a:rPr>
              <a:t>execução ordenada, ética, econômica, eficiente e eficaz das operações;</a:t>
            </a:r>
          </a:p>
          <a:p>
            <a:pPr algn="just"/>
            <a:endParaRPr lang="pt-BR" sz="2000" dirty="0">
              <a:latin typeface="Calibri" panose="020F0502020204030204" pitchFamily="34" charset="0"/>
              <a:cs typeface="Calibri" panose="020F0502020204030204" pitchFamily="34" charset="0"/>
            </a:endParaRPr>
          </a:p>
          <a:p>
            <a:pPr marL="285750" indent="-285750" algn="just">
              <a:buFont typeface="Arial" pitchFamily="34" charset="0"/>
              <a:buChar char="•"/>
            </a:pPr>
            <a:r>
              <a:rPr lang="pt-BR" sz="2000" dirty="0">
                <a:latin typeface="Calibri" panose="020F0502020204030204" pitchFamily="34" charset="0"/>
                <a:cs typeface="Calibri" panose="020F0502020204030204" pitchFamily="34" charset="0"/>
              </a:rPr>
              <a:t>cumprimento das obrigações de </a:t>
            </a:r>
            <a:r>
              <a:rPr lang="pt-BR" sz="2000" dirty="0" err="1">
                <a:latin typeface="Calibri" panose="020F0502020204030204" pitchFamily="34" charset="0"/>
                <a:cs typeface="Calibri" panose="020F0502020204030204" pitchFamily="34" charset="0"/>
              </a:rPr>
              <a:t>accountability</a:t>
            </a:r>
            <a:r>
              <a:rPr lang="pt-BR" sz="2000" dirty="0">
                <a:latin typeface="Calibri" panose="020F0502020204030204" pitchFamily="34" charset="0"/>
                <a:cs typeface="Calibri" panose="020F0502020204030204" pitchFamily="34" charset="0"/>
              </a:rPr>
              <a:t>;</a:t>
            </a:r>
          </a:p>
          <a:p>
            <a:pPr algn="just"/>
            <a:endParaRPr lang="pt-BR" sz="2000" dirty="0">
              <a:latin typeface="Calibri" panose="020F0502020204030204" pitchFamily="34" charset="0"/>
              <a:cs typeface="Calibri" panose="020F0502020204030204" pitchFamily="34" charset="0"/>
            </a:endParaRPr>
          </a:p>
          <a:p>
            <a:pPr marL="285750" indent="-285750" algn="just">
              <a:buFont typeface="Arial" pitchFamily="34" charset="0"/>
              <a:buChar char="•"/>
            </a:pPr>
            <a:r>
              <a:rPr lang="pt-BR" sz="2000" dirty="0">
                <a:latin typeface="Calibri" panose="020F0502020204030204" pitchFamily="34" charset="0"/>
                <a:cs typeface="Calibri" panose="020F0502020204030204" pitchFamily="34" charset="0"/>
              </a:rPr>
              <a:t>cumprimento das leis e regulamentos aplicáveis;</a:t>
            </a:r>
          </a:p>
          <a:p>
            <a:pPr algn="just"/>
            <a:endParaRPr lang="pt-BR" sz="2000" dirty="0">
              <a:latin typeface="Calibri" panose="020F0502020204030204" pitchFamily="34" charset="0"/>
              <a:cs typeface="Calibri" panose="020F0502020204030204" pitchFamily="34" charset="0"/>
            </a:endParaRPr>
          </a:p>
          <a:p>
            <a:pPr marL="285750" indent="-285750" algn="just">
              <a:buFont typeface="Arial" pitchFamily="34" charset="0"/>
              <a:buChar char="•"/>
            </a:pPr>
            <a:r>
              <a:rPr lang="pt-BR" sz="2000" dirty="0">
                <a:latin typeface="Calibri" panose="020F0502020204030204" pitchFamily="34" charset="0"/>
                <a:cs typeface="Calibri" panose="020F0502020204030204" pitchFamily="34" charset="0"/>
              </a:rPr>
              <a:t>salvaguarda dos recursos para evitar perdas, mau uso e dano;</a:t>
            </a:r>
          </a:p>
        </p:txBody>
      </p:sp>
    </p:spTree>
    <p:extLst>
      <p:ext uri="{BB962C8B-B14F-4D97-AF65-F5344CB8AC3E}">
        <p14:creationId xmlns:p14="http://schemas.microsoft.com/office/powerpoint/2010/main" val="102586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393659" y="1934503"/>
            <a:ext cx="6096000" cy="2053639"/>
          </a:xfrm>
          <a:prstGeom prst="rect">
            <a:avLst/>
          </a:prstGeom>
        </p:spPr>
        <p:txBody>
          <a:bodyPr>
            <a:spAutoFit/>
          </a:bodyPr>
          <a:lstStyle/>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Atuação preventiva, concomitante e corretiva;</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Controle interno não controla o gestor, não engessa, nem impede sua atuação. Ao contrário, controla para o gestor amplia sua visão, seu conhecimento de todos os meandros da administração</a:t>
            </a:r>
            <a:r>
              <a:rPr lang="pt-BR"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39295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7F9CA5D-E300-4A0D-9F08-DB16244285AB}"/>
              </a:ext>
            </a:extLst>
          </p:cNvPr>
          <p:cNvSpPr/>
          <p:nvPr/>
        </p:nvSpPr>
        <p:spPr>
          <a:xfrm>
            <a:off x="2931806" y="2506760"/>
            <a:ext cx="4608735" cy="847604"/>
          </a:xfrm>
          <a:prstGeom prst="rect">
            <a:avLst/>
          </a:prstGeom>
        </p:spPr>
        <p:txBody>
          <a:bodyPr wrap="square">
            <a:spAutoFit/>
          </a:bodyPr>
          <a:lstStyle/>
          <a:p>
            <a:pPr algn="ctr">
              <a:lnSpc>
                <a:spcPct val="107000"/>
              </a:lnSpc>
              <a:spcAft>
                <a:spcPts val="800"/>
              </a:spcAft>
            </a:pPr>
            <a:r>
              <a:rPr lang="pt-BR" sz="4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Controle externo</a:t>
            </a:r>
          </a:p>
        </p:txBody>
      </p:sp>
    </p:spTree>
    <p:extLst>
      <p:ext uri="{BB962C8B-B14F-4D97-AF65-F5344CB8AC3E}">
        <p14:creationId xmlns:p14="http://schemas.microsoft.com/office/powerpoint/2010/main" val="150199239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74C8796-E72C-41F2-AC78-136EE8441B75}"/>
              </a:ext>
            </a:extLst>
          </p:cNvPr>
          <p:cNvSpPr/>
          <p:nvPr/>
        </p:nvSpPr>
        <p:spPr>
          <a:xfrm>
            <a:off x="621028" y="596349"/>
            <a:ext cx="9382540" cy="5416483"/>
          </a:xfrm>
          <a:prstGeom prst="rect">
            <a:avLst/>
          </a:prstGeom>
        </p:spPr>
        <p:txBody>
          <a:bodyPr wrap="square">
            <a:spAutoFit/>
          </a:bodyPr>
          <a:lstStyle/>
          <a:p>
            <a:pPr algn="ct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Realizado por um dos poderes sobre os atos administrativos de outro poder;</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Poder legislativo;</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Poder judiciário;</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Ministério público;</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Secretaria da previdência;</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Tribunais de contas;</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Poder de fiscalização e correção que sobre ela exercem os órgãos dos poderes judiciário, legislativo e executivo, com o objetivo de garantir a conformidade de sua atuação com os princípios que lhes são impostos pelo ordenamento jurídico.</a:t>
            </a:r>
          </a:p>
        </p:txBody>
      </p:sp>
    </p:spTree>
    <p:extLst>
      <p:ext uri="{BB962C8B-B14F-4D97-AF65-F5344CB8AC3E}">
        <p14:creationId xmlns:p14="http://schemas.microsoft.com/office/powerpoint/2010/main" val="18751962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 calcmode="lin" valueType="num">
                                      <p:cBhvr additive="base">
                                        <p:cTn id="2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anim calcmode="lin" valueType="num">
                                      <p:cBhvr additive="base">
                                        <p:cTn id="3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 calcmode="lin" valueType="num">
                                      <p:cBhvr additive="base">
                                        <p:cTn id="3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3" end="13"/>
                                            </p:txEl>
                                          </p:spTgt>
                                        </p:tgtEl>
                                        <p:attrNameLst>
                                          <p:attrName>style.visibility</p:attrName>
                                        </p:attrNameLst>
                                      </p:cBhvr>
                                      <p:to>
                                        <p:strVal val="visible"/>
                                      </p:to>
                                    </p:set>
                                    <p:anim calcmode="lin" valueType="num">
                                      <p:cBhvr additive="base">
                                        <p:cTn id="43"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522DAB60-B104-4D02-98E4-0B10DFBAB712}"/>
              </a:ext>
            </a:extLst>
          </p:cNvPr>
          <p:cNvSpPr/>
          <p:nvPr/>
        </p:nvSpPr>
        <p:spPr>
          <a:xfrm>
            <a:off x="460748" y="2003033"/>
            <a:ext cx="9453490" cy="1667444"/>
          </a:xfrm>
          <a:prstGeom prst="rect">
            <a:avLst/>
          </a:prstGeom>
        </p:spPr>
        <p:txBody>
          <a:bodyPr wrap="square">
            <a:spAutoFit/>
          </a:bodyPr>
          <a:lstStyle/>
          <a:p>
            <a:pPr algn="ctr">
              <a:lnSpc>
                <a:spcPct val="107000"/>
              </a:lnSpc>
              <a:spcAft>
                <a:spcPts val="800"/>
              </a:spcAft>
            </a:pPr>
            <a:r>
              <a:rPr lang="pt-BR" sz="4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Controle social</a:t>
            </a:r>
          </a:p>
          <a:p>
            <a:pPr algn="ct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143608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70EE46C-8B81-41EF-9872-FD4574617350}"/>
              </a:ext>
            </a:extLst>
          </p:cNvPr>
          <p:cNvSpPr/>
          <p:nvPr/>
        </p:nvSpPr>
        <p:spPr>
          <a:xfrm>
            <a:off x="1181204" y="1764762"/>
            <a:ext cx="6708888" cy="407035"/>
          </a:xfrm>
          <a:prstGeom prst="rect">
            <a:avLst/>
          </a:prstGeom>
        </p:spPr>
        <p:txBody>
          <a:bodyPr wrap="none">
            <a:spAutoFit/>
          </a:bodyPr>
          <a:lstStyle/>
          <a:p>
            <a:pPr marL="342900" lvl="0" indent="-342900" algn="just">
              <a:lnSpc>
                <a:spcPct val="107000"/>
              </a:lnSpc>
              <a:spcAft>
                <a:spcPts val="80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Controle da sociedade civil na gestão das políticas públicas.</a:t>
            </a:r>
          </a:p>
        </p:txBody>
      </p:sp>
    </p:spTree>
    <p:extLst>
      <p:ext uri="{BB962C8B-B14F-4D97-AF65-F5344CB8AC3E}">
        <p14:creationId xmlns:p14="http://schemas.microsoft.com/office/powerpoint/2010/main" val="559370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BB251AE-2FF1-4C99-9FAC-CA9525579224}"/>
              </a:ext>
            </a:extLst>
          </p:cNvPr>
          <p:cNvSpPr/>
          <p:nvPr/>
        </p:nvSpPr>
        <p:spPr>
          <a:xfrm>
            <a:off x="1033669" y="1018500"/>
            <a:ext cx="9634331" cy="4623766"/>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CANAL DE DENÚNCIAS – OUVIDORIAS</a:t>
            </a:r>
          </a:p>
          <a:p>
            <a:pPr lvl="0">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DIREITO CONSTITUCIONAL DE PETIÇÃO</a:t>
            </a:r>
          </a:p>
          <a:p>
            <a:pPr lvl="0">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LEI DE ACESSO À INFORMAÇÃO – LEI 12.527/2011</a:t>
            </a:r>
          </a:p>
          <a:p>
            <a:pPr lvl="0">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PORTAL DA TRANSPARÊNCIA</a:t>
            </a:r>
          </a:p>
          <a:p>
            <a:pPr marL="342900" lvl="0" indent="-342900">
              <a:lnSpc>
                <a:spcPct val="107000"/>
              </a:lnSpc>
              <a:spcAft>
                <a:spcPts val="0"/>
              </a:spcAft>
              <a:buFont typeface="Wingdings" panose="05000000000000000000" pitchFamily="2"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DISPONIBILIZAÇÃO DAS ATAS DE REUNIÃO DOS CONSELHOS PREVIDENCIÁRIOS</a:t>
            </a:r>
          </a:p>
          <a:p>
            <a:pPr lvl="0">
              <a:lnSpc>
                <a:spcPct val="107000"/>
              </a:lnSpc>
              <a:spcAft>
                <a:spcPts val="0"/>
              </a:spcAft>
            </a:pPr>
            <a:r>
              <a:rPr lang="pt-BR" sz="20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LEI DE RESPONSABILIDADE FISCAL – LEI COMPLEMENTAR Nº 101/2000</a:t>
            </a:r>
          </a:p>
          <a:p>
            <a:pPr marL="342900" lvl="0" indent="-342900">
              <a:lnSpc>
                <a:spcPct val="107000"/>
              </a:lnSpc>
              <a:spcAft>
                <a:spcPts val="0"/>
              </a:spcAft>
              <a:buFont typeface="Symbol" panose="05050102010706020507" pitchFamily="18" charset="2"/>
              <a:buChar char=""/>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PPA, LDO, LOA e PRESTAÇÃO DE CONTAS</a:t>
            </a:r>
          </a:p>
          <a:p>
            <a:pPr marL="342900" lvl="0" indent="-342900">
              <a:lnSpc>
                <a:spcPct val="107000"/>
              </a:lnSpc>
              <a:spcAft>
                <a:spcPts val="0"/>
              </a:spcAft>
              <a:buFont typeface="Wingdings" panose="05000000000000000000" pitchFamily="2" charset="2"/>
              <a:buChar char=""/>
            </a:pPr>
            <a:endParaRPr lang="pt-BR"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23037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Effect transition="in" filter="wipe(down)">
                                      <p:cBhvr>
                                        <p:cTn id="19" dur="580">
                                          <p:stCondLst>
                                            <p:cond delay="0"/>
                                          </p:stCondLst>
                                        </p:cTn>
                                        <p:tgtEl>
                                          <p:spTgt spid="2">
                                            <p:txEl>
                                              <p:pRg st="7" end="7"/>
                                            </p:txEl>
                                          </p:spTgt>
                                        </p:tgtEl>
                                      </p:cBhvr>
                                    </p:animEffect>
                                    <p:anim calcmode="lin" valueType="num">
                                      <p:cBhvr>
                                        <p:cTn id="20" dur="1822"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xEl>
                                              <p:pRg st="7" end="7"/>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xEl>
                                              <p:pRg st="7" end="7"/>
                                            </p:txEl>
                                          </p:spTgt>
                                        </p:tgtEl>
                                      </p:cBhvr>
                                      <p:to x="100000" y="60000"/>
                                    </p:animScale>
                                    <p:animScale>
                                      <p:cBhvr>
                                        <p:cTn id="26" dur="166" decel="50000">
                                          <p:stCondLst>
                                            <p:cond delay="676"/>
                                          </p:stCondLst>
                                        </p:cTn>
                                        <p:tgtEl>
                                          <p:spTgt spid="2">
                                            <p:txEl>
                                              <p:pRg st="7" end="7"/>
                                            </p:txEl>
                                          </p:spTgt>
                                        </p:tgtEl>
                                      </p:cBhvr>
                                      <p:to x="100000" y="100000"/>
                                    </p:animScale>
                                    <p:animScale>
                                      <p:cBhvr>
                                        <p:cTn id="27" dur="26">
                                          <p:stCondLst>
                                            <p:cond delay="1312"/>
                                          </p:stCondLst>
                                        </p:cTn>
                                        <p:tgtEl>
                                          <p:spTgt spid="2">
                                            <p:txEl>
                                              <p:pRg st="7" end="7"/>
                                            </p:txEl>
                                          </p:spTgt>
                                        </p:tgtEl>
                                      </p:cBhvr>
                                      <p:to x="100000" y="80000"/>
                                    </p:animScale>
                                    <p:animScale>
                                      <p:cBhvr>
                                        <p:cTn id="28" dur="166" decel="50000">
                                          <p:stCondLst>
                                            <p:cond delay="1338"/>
                                          </p:stCondLst>
                                        </p:cTn>
                                        <p:tgtEl>
                                          <p:spTgt spid="2">
                                            <p:txEl>
                                              <p:pRg st="7" end="7"/>
                                            </p:txEl>
                                          </p:spTgt>
                                        </p:tgtEl>
                                      </p:cBhvr>
                                      <p:to x="100000" y="100000"/>
                                    </p:animScale>
                                    <p:animScale>
                                      <p:cBhvr>
                                        <p:cTn id="29" dur="26">
                                          <p:stCondLst>
                                            <p:cond delay="1642"/>
                                          </p:stCondLst>
                                        </p:cTn>
                                        <p:tgtEl>
                                          <p:spTgt spid="2">
                                            <p:txEl>
                                              <p:pRg st="7" end="7"/>
                                            </p:txEl>
                                          </p:spTgt>
                                        </p:tgtEl>
                                      </p:cBhvr>
                                      <p:to x="100000" y="90000"/>
                                    </p:animScale>
                                    <p:animScale>
                                      <p:cBhvr>
                                        <p:cTn id="30" dur="166" decel="50000">
                                          <p:stCondLst>
                                            <p:cond delay="1668"/>
                                          </p:stCondLst>
                                        </p:cTn>
                                        <p:tgtEl>
                                          <p:spTgt spid="2">
                                            <p:txEl>
                                              <p:pRg st="7" end="7"/>
                                            </p:txEl>
                                          </p:spTgt>
                                        </p:tgtEl>
                                      </p:cBhvr>
                                      <p:to x="100000" y="100000"/>
                                    </p:animScale>
                                    <p:animScale>
                                      <p:cBhvr>
                                        <p:cTn id="31" dur="26">
                                          <p:stCondLst>
                                            <p:cond delay="1808"/>
                                          </p:stCondLst>
                                        </p:cTn>
                                        <p:tgtEl>
                                          <p:spTgt spid="2">
                                            <p:txEl>
                                              <p:pRg st="7" end="7"/>
                                            </p:txEl>
                                          </p:spTgt>
                                        </p:tgtEl>
                                      </p:cBhvr>
                                      <p:to x="100000" y="95000"/>
                                    </p:animScale>
                                    <p:animScale>
                                      <p:cBhvr>
                                        <p:cTn id="32" dur="166" decel="50000">
                                          <p:stCondLst>
                                            <p:cond delay="1834"/>
                                          </p:stCondLst>
                                        </p:cTn>
                                        <p:tgtEl>
                                          <p:spTgt spid="2">
                                            <p:txEl>
                                              <p:pRg st="7" end="7"/>
                                            </p:txEl>
                                          </p:spTgt>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80">
                                          <p:stCondLst>
                                            <p:cond delay="0"/>
                                          </p:stCondLst>
                                        </p:cTn>
                                        <p:tgtEl>
                                          <p:spTgt spid="2">
                                            <p:txEl>
                                              <p:pRg st="6" end="6"/>
                                            </p:txEl>
                                          </p:spTgt>
                                        </p:tgtEl>
                                      </p:cBhvr>
                                    </p:animEffect>
                                    <p:anim calcmode="lin" valueType="num">
                                      <p:cBhvr>
                                        <p:cTn id="38"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2">
                                            <p:txEl>
                                              <p:pRg st="6" end="6"/>
                                            </p:txEl>
                                          </p:spTgt>
                                        </p:tgtEl>
                                      </p:cBhvr>
                                      <p:to x="100000" y="60000"/>
                                    </p:animScale>
                                    <p:animScale>
                                      <p:cBhvr>
                                        <p:cTn id="44" dur="166" decel="50000">
                                          <p:stCondLst>
                                            <p:cond delay="676"/>
                                          </p:stCondLst>
                                        </p:cTn>
                                        <p:tgtEl>
                                          <p:spTgt spid="2">
                                            <p:txEl>
                                              <p:pRg st="6" end="6"/>
                                            </p:txEl>
                                          </p:spTgt>
                                        </p:tgtEl>
                                      </p:cBhvr>
                                      <p:to x="100000" y="100000"/>
                                    </p:animScale>
                                    <p:animScale>
                                      <p:cBhvr>
                                        <p:cTn id="45" dur="26">
                                          <p:stCondLst>
                                            <p:cond delay="1312"/>
                                          </p:stCondLst>
                                        </p:cTn>
                                        <p:tgtEl>
                                          <p:spTgt spid="2">
                                            <p:txEl>
                                              <p:pRg st="6" end="6"/>
                                            </p:txEl>
                                          </p:spTgt>
                                        </p:tgtEl>
                                      </p:cBhvr>
                                      <p:to x="100000" y="80000"/>
                                    </p:animScale>
                                    <p:animScale>
                                      <p:cBhvr>
                                        <p:cTn id="46" dur="166" decel="50000">
                                          <p:stCondLst>
                                            <p:cond delay="1338"/>
                                          </p:stCondLst>
                                        </p:cTn>
                                        <p:tgtEl>
                                          <p:spTgt spid="2">
                                            <p:txEl>
                                              <p:pRg st="6" end="6"/>
                                            </p:txEl>
                                          </p:spTgt>
                                        </p:tgtEl>
                                      </p:cBhvr>
                                      <p:to x="100000" y="100000"/>
                                    </p:animScale>
                                    <p:animScale>
                                      <p:cBhvr>
                                        <p:cTn id="47" dur="26">
                                          <p:stCondLst>
                                            <p:cond delay="1642"/>
                                          </p:stCondLst>
                                        </p:cTn>
                                        <p:tgtEl>
                                          <p:spTgt spid="2">
                                            <p:txEl>
                                              <p:pRg st="6" end="6"/>
                                            </p:txEl>
                                          </p:spTgt>
                                        </p:tgtEl>
                                      </p:cBhvr>
                                      <p:to x="100000" y="90000"/>
                                    </p:animScale>
                                    <p:animScale>
                                      <p:cBhvr>
                                        <p:cTn id="48" dur="166" decel="50000">
                                          <p:stCondLst>
                                            <p:cond delay="1668"/>
                                          </p:stCondLst>
                                        </p:cTn>
                                        <p:tgtEl>
                                          <p:spTgt spid="2">
                                            <p:txEl>
                                              <p:pRg st="6" end="6"/>
                                            </p:txEl>
                                          </p:spTgt>
                                        </p:tgtEl>
                                      </p:cBhvr>
                                      <p:to x="100000" y="100000"/>
                                    </p:animScale>
                                    <p:animScale>
                                      <p:cBhvr>
                                        <p:cTn id="49" dur="26">
                                          <p:stCondLst>
                                            <p:cond delay="1808"/>
                                          </p:stCondLst>
                                        </p:cTn>
                                        <p:tgtEl>
                                          <p:spTgt spid="2">
                                            <p:txEl>
                                              <p:pRg st="6" end="6"/>
                                            </p:txEl>
                                          </p:spTgt>
                                        </p:tgtEl>
                                      </p:cBhvr>
                                      <p:to x="100000" y="95000"/>
                                    </p:animScale>
                                    <p:animScale>
                                      <p:cBhvr>
                                        <p:cTn id="50" dur="166" decel="50000">
                                          <p:stCondLst>
                                            <p:cond delay="1834"/>
                                          </p:stCondLst>
                                        </p:cTn>
                                        <p:tgtEl>
                                          <p:spTgt spid="2">
                                            <p:txEl>
                                              <p:pRg st="6" end="6"/>
                                            </p:txEl>
                                          </p:spTgt>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E2F94CBF-C020-454B-983B-8F26A826FF0F}"/>
              </a:ext>
            </a:extLst>
          </p:cNvPr>
          <p:cNvSpPr/>
          <p:nvPr/>
        </p:nvSpPr>
        <p:spPr>
          <a:xfrm>
            <a:off x="221396" y="1020417"/>
            <a:ext cx="10113841" cy="3683894"/>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PORTARIA MF Nº 464/2018</a:t>
            </a: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Deverão ser divulgadas, pelo ente federativo e pela unidade gestora aos benefícios do RPPS e à sociedade por meio de canal de comunicação de fácil acesso, preferencialmente, em seus sítios eletrônicos, informações sobre a situação financeira e atuarial do RPPS, utilizando linguagem clara e acessível.</a:t>
            </a:r>
          </a:p>
          <a:p>
            <a:pPr marL="342900" lvl="0" indent="-342900" algn="just">
              <a:lnSpc>
                <a:spcPct val="107000"/>
              </a:lnSpc>
              <a:spcAft>
                <a:spcPts val="800"/>
              </a:spcAft>
              <a:buFont typeface="Wingdings" panose="05000000000000000000" pitchFamily="2" charset="2"/>
              <a:buChar char=""/>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endParaRPr lang="pt-B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endParaRPr lang="pt-B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4549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61D5FCF-F91F-4B99-A6A7-566F704E86A9}"/>
              </a:ext>
            </a:extLst>
          </p:cNvPr>
          <p:cNvSpPr/>
          <p:nvPr/>
        </p:nvSpPr>
        <p:spPr>
          <a:xfrm>
            <a:off x="529236" y="1761556"/>
            <a:ext cx="9090992" cy="1667444"/>
          </a:xfrm>
          <a:prstGeom prst="rect">
            <a:avLst/>
          </a:prstGeom>
        </p:spPr>
        <p:txBody>
          <a:bodyPr wrap="square">
            <a:spAutoFit/>
          </a:bodyPr>
          <a:lstStyle/>
          <a:p>
            <a:pPr algn="ctr">
              <a:lnSpc>
                <a:spcPct val="107000"/>
              </a:lnSpc>
              <a:spcAft>
                <a:spcPts val="800"/>
              </a:spcAft>
            </a:pPr>
            <a:r>
              <a:rPr lang="pt-BR" sz="4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Controle social e os Conselhos</a:t>
            </a:r>
          </a:p>
          <a:p>
            <a:pPr algn="ct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535355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89520B19-B838-4697-BCC6-3B82BF453589}"/>
              </a:ext>
            </a:extLst>
          </p:cNvPr>
          <p:cNvSpPr/>
          <p:nvPr/>
        </p:nvSpPr>
        <p:spPr>
          <a:xfrm>
            <a:off x="1647038" y="1467580"/>
            <a:ext cx="6096000" cy="3442033"/>
          </a:xfrm>
          <a:prstGeom prst="rect">
            <a:avLst/>
          </a:prstGeom>
        </p:spPr>
        <p:txBody>
          <a:bodyPr>
            <a:spAutoFit/>
          </a:bodyPr>
          <a:lstStyle/>
          <a:p>
            <a:pPr marL="342900" lvl="0" indent="-342900" algn="just">
              <a:lnSpc>
                <a:spcPct val="107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Conselhos são espaços de participação da sociedade ou de grupos representativos nas políticas públicas, na gestão e na fiscalização da instituição;</a:t>
            </a:r>
          </a:p>
          <a:p>
            <a:pPr marL="342900" lvl="0" indent="-342900" algn="just">
              <a:lnSpc>
                <a:spcPct val="107000"/>
              </a:lnSpc>
              <a:spcAft>
                <a:spcPts val="0"/>
              </a:spcAft>
              <a:buFont typeface="Symbol" panose="05050102010706020507" pitchFamily="18" charset="2"/>
              <a:buChar char=""/>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A legislação federal garante no âmbito dos RPPS, a efetiva participação de representantes dos servidores públicos ativos e inativos junto aos colegiados instâncias de decisão.</a:t>
            </a:r>
          </a:p>
          <a:p>
            <a:pPr lvl="0" algn="just">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2631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C353392-2F15-41D8-AB55-910EAEF39CC0}"/>
              </a:ext>
            </a:extLst>
          </p:cNvPr>
          <p:cNvSpPr/>
          <p:nvPr/>
        </p:nvSpPr>
        <p:spPr>
          <a:xfrm>
            <a:off x="635435" y="847782"/>
            <a:ext cx="8980226" cy="5584606"/>
          </a:xfrm>
          <a:prstGeom prst="rect">
            <a:avLst/>
          </a:prstGeom>
        </p:spPr>
        <p:txBody>
          <a:bodyPr wrap="square">
            <a:spAutoFit/>
          </a:bodyPr>
          <a:lstStyle/>
          <a:p>
            <a:pPr algn="just">
              <a:lnSpc>
                <a:spcPct val="150000"/>
              </a:lnSpc>
            </a:pPr>
            <a:r>
              <a:rPr lang="pt-BR" sz="2000" dirty="0">
                <a:latin typeface="Calibri" panose="020F0502020204030204" pitchFamily="34" charset="0"/>
                <a:cs typeface="Calibri" panose="020F0502020204030204" pitchFamily="34" charset="0"/>
              </a:rPr>
              <a:t>A Constituição Federal assim define:</a:t>
            </a:r>
          </a:p>
          <a:p>
            <a:pPr algn="just">
              <a:lnSpc>
                <a:spcPct val="150000"/>
              </a:lnSpc>
            </a:pPr>
            <a:endParaRPr lang="pt-BR" sz="2000" dirty="0">
              <a:latin typeface="Calibri" panose="020F0502020204030204" pitchFamily="34" charset="0"/>
              <a:cs typeface="Calibri" panose="020F0502020204030204" pitchFamily="34" charset="0"/>
            </a:endParaRPr>
          </a:p>
          <a:p>
            <a:pPr algn="just">
              <a:lnSpc>
                <a:spcPct val="150000"/>
              </a:lnSpc>
            </a:pPr>
            <a:r>
              <a:rPr lang="pt-BR" sz="2000" dirty="0">
                <a:latin typeface="Calibri" panose="020F0502020204030204" pitchFamily="34" charset="0"/>
                <a:cs typeface="Calibri" panose="020F0502020204030204" pitchFamily="34" charset="0"/>
              </a:rPr>
              <a:t>“Art. 10. É assegurada a participação dos trabalhadores e empregadores nos colegiados dos órgãos públicos em que seus interesses profissionais ou previdenciários sejam objeto de discussão e deliberação”.</a:t>
            </a:r>
          </a:p>
          <a:p>
            <a:pPr algn="just">
              <a:lnSpc>
                <a:spcPct val="150000"/>
              </a:lnSpc>
            </a:pPr>
            <a:endParaRPr lang="pt-BR" sz="2000" dirty="0">
              <a:latin typeface="Calibri" panose="020F0502020204030204" pitchFamily="34" charset="0"/>
              <a:cs typeface="Calibri" panose="020F0502020204030204" pitchFamily="34" charset="0"/>
            </a:endParaRPr>
          </a:p>
          <a:p>
            <a:pPr algn="just">
              <a:lnSpc>
                <a:spcPct val="150000"/>
              </a:lnSpc>
            </a:pPr>
            <a:r>
              <a:rPr lang="pt-BR" sz="2000" dirty="0">
                <a:latin typeface="Calibri" panose="020F0502020204030204" pitchFamily="34" charset="0"/>
                <a:cs typeface="Calibri" panose="020F0502020204030204" pitchFamily="34" charset="0"/>
              </a:rPr>
              <a:t>“Art. 194. A seguridade social compreende um conjunto integrado de ações de iniciativa dos Poderes Públicos e da sociedade, destinadas a assegurar os direitos relativos à saúde, à previdência e à assistência social. (...) VII - caráter democrático e descentralizado da administração, mediante gestão </a:t>
            </a:r>
            <a:r>
              <a:rPr lang="pt-BR" sz="2000" dirty="0" err="1">
                <a:latin typeface="Calibri" panose="020F0502020204030204" pitchFamily="34" charset="0"/>
                <a:cs typeface="Calibri" panose="020F0502020204030204" pitchFamily="34" charset="0"/>
              </a:rPr>
              <a:t>quadripartite</a:t>
            </a:r>
            <a:r>
              <a:rPr lang="pt-BR" sz="2000" dirty="0">
                <a:latin typeface="Calibri" panose="020F0502020204030204" pitchFamily="34" charset="0"/>
                <a:cs typeface="Calibri" panose="020F0502020204030204" pitchFamily="34" charset="0"/>
              </a:rPr>
              <a:t>, com participação dos trabalhadores, dos empregadores, dos aposentados e do Governo nos órgãos colegiados”.</a:t>
            </a:r>
          </a:p>
        </p:txBody>
      </p:sp>
    </p:spTree>
    <p:extLst>
      <p:ext uri="{BB962C8B-B14F-4D97-AF65-F5344CB8AC3E}">
        <p14:creationId xmlns:p14="http://schemas.microsoft.com/office/powerpoint/2010/main" val="2147738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62E598A5-C92E-4E02-B6DC-492D110077CC}"/>
              </a:ext>
            </a:extLst>
          </p:cNvPr>
          <p:cNvSpPr/>
          <p:nvPr/>
        </p:nvSpPr>
        <p:spPr>
          <a:xfrm>
            <a:off x="1892843" y="2016898"/>
            <a:ext cx="6660093" cy="847604"/>
          </a:xfrm>
          <a:prstGeom prst="rect">
            <a:avLst/>
          </a:prstGeom>
        </p:spPr>
        <p:txBody>
          <a:bodyPr wrap="none">
            <a:spAutoFit/>
          </a:bodyPr>
          <a:lstStyle/>
          <a:p>
            <a:pPr algn="ctr">
              <a:lnSpc>
                <a:spcPct val="107000"/>
              </a:lnSpc>
              <a:spcAft>
                <a:spcPts val="800"/>
              </a:spcAft>
            </a:pPr>
            <a:r>
              <a:rPr lang="pt-BR" sz="4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CONSELHO DELIBERATIVO</a:t>
            </a:r>
          </a:p>
        </p:txBody>
      </p:sp>
    </p:spTree>
    <p:extLst>
      <p:ext uri="{BB962C8B-B14F-4D97-AF65-F5344CB8AC3E}">
        <p14:creationId xmlns:p14="http://schemas.microsoft.com/office/powerpoint/2010/main" val="3713525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0335756-7E92-4BB6-9622-5C501E234ECF}"/>
              </a:ext>
            </a:extLst>
          </p:cNvPr>
          <p:cNvSpPr/>
          <p:nvPr/>
        </p:nvSpPr>
        <p:spPr>
          <a:xfrm>
            <a:off x="788565" y="1406625"/>
            <a:ext cx="8615494" cy="2318583"/>
          </a:xfrm>
          <a:prstGeom prst="rect">
            <a:avLst/>
          </a:prstGeom>
        </p:spPr>
        <p:txBody>
          <a:bodyPr wrap="square">
            <a:spAutoFit/>
          </a:bodyPr>
          <a:lstStyle/>
          <a:p>
            <a:pPr algn="just">
              <a:lnSpc>
                <a:spcPct val="150000"/>
              </a:lnSpc>
            </a:pPr>
            <a:r>
              <a:rPr lang="pt-BR" sz="2000" dirty="0">
                <a:latin typeface="Calibri" panose="020F0502020204030204" pitchFamily="34" charset="0"/>
                <a:ea typeface="Calibri" panose="020F0502020204030204" pitchFamily="34" charset="0"/>
                <a:cs typeface="Times New Roman" panose="02020603050405020304" pitchFamily="18" charset="0"/>
              </a:rPr>
              <a:t>Órgão responsável pela definição da política geral de administração da entidade e de seus planos de benefícios</a:t>
            </a:r>
          </a:p>
          <a:p>
            <a:pPr marL="342900" lvl="0" indent="-342900" algn="just">
              <a:lnSpc>
                <a:spcPct val="150000"/>
              </a:lnSpc>
              <a:spcAft>
                <a:spcPts val="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Definem, por lei, políticas, objetivos, metas e alcances;</a:t>
            </a:r>
          </a:p>
          <a:p>
            <a:pPr marL="342900" lvl="0" indent="-342900" algn="just">
              <a:lnSpc>
                <a:spcPct val="150000"/>
              </a:lnSpc>
              <a:spcAft>
                <a:spcPts val="80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Controlam e fiscalizam a realização dessas políticas.</a:t>
            </a:r>
          </a:p>
          <a:p>
            <a:endParaRPr lang="pt-BR" dirty="0"/>
          </a:p>
        </p:txBody>
      </p:sp>
    </p:spTree>
    <p:extLst>
      <p:ext uri="{BB962C8B-B14F-4D97-AF65-F5344CB8AC3E}">
        <p14:creationId xmlns:p14="http://schemas.microsoft.com/office/powerpoint/2010/main" val="2796926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74DC824-8235-4069-AB6C-2DBB953E14F0}"/>
              </a:ext>
            </a:extLst>
          </p:cNvPr>
          <p:cNvSpPr/>
          <p:nvPr/>
        </p:nvSpPr>
        <p:spPr>
          <a:xfrm>
            <a:off x="3048000" y="414361"/>
            <a:ext cx="6096000" cy="6029279"/>
          </a:xfrm>
          <a:prstGeom prst="rect">
            <a:avLst/>
          </a:prstGeom>
        </p:spPr>
        <p:txBody>
          <a:bodyPr>
            <a:spAutoFit/>
          </a:bodyPr>
          <a:lstStyle/>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O colegiado deliberativo deve almejar os objetivos constitucionais em relação à gestão previdenciária, da qual destacamos:</a:t>
            </a: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a) Observar o objetivo da entidade, sua viabilidade ao longo prazo e os impactos decorrentes de suas decisões;</a:t>
            </a: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b) Discutir e garantir a disseminação dos valores e princípios da organização, adotando estratégias que protejam e valorizem a organização.</a:t>
            </a: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c) Promover a cultura organizacional centrada nos valores e princípios da entidade e proporcionar um ambiente em que as pessoas possam expressar seus pensamentos;</a:t>
            </a: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d) Decidir de acordo com os objetivos da instituição;</a:t>
            </a: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e) Para que o interesse da instituição prevaleça, o colegiado deve prevenir e administrar situações de conflitos de interesses;</a:t>
            </a:r>
          </a:p>
          <a:p>
            <a:pP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f) Deve, ainda, solicitar todas as informações necessárias ao cumprimento de suas funções, inclusive a de especialistas externos, quando necessário;</a:t>
            </a:r>
          </a:p>
        </p:txBody>
      </p:sp>
    </p:spTree>
    <p:extLst>
      <p:ext uri="{BB962C8B-B14F-4D97-AF65-F5344CB8AC3E}">
        <p14:creationId xmlns:p14="http://schemas.microsoft.com/office/powerpoint/2010/main" val="3577565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4B6682E-D1ED-450F-B334-F3B4C841E03C}"/>
              </a:ext>
            </a:extLst>
          </p:cNvPr>
          <p:cNvSpPr/>
          <p:nvPr/>
        </p:nvSpPr>
        <p:spPr>
          <a:xfrm>
            <a:off x="426744" y="1749287"/>
            <a:ext cx="9753601" cy="2066400"/>
          </a:xfrm>
          <a:prstGeom prst="rect">
            <a:avLst/>
          </a:prstGeom>
        </p:spPr>
        <p:txBody>
          <a:bodyPr wrap="square">
            <a:spAutoFit/>
          </a:bodyPr>
          <a:lstStyle/>
          <a:p>
            <a:pPr algn="ctr">
              <a:lnSpc>
                <a:spcPct val="107000"/>
              </a:lnSpc>
              <a:spcAft>
                <a:spcPts val="800"/>
              </a:spcAft>
            </a:pPr>
            <a:r>
              <a:rPr lang="pt-BR" sz="4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Conselho Fiscal</a:t>
            </a:r>
          </a:p>
          <a:p>
            <a:pPr algn="ct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68068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3D93F3E-4D32-41AE-9664-F310E7E0A6B5}"/>
              </a:ext>
            </a:extLst>
          </p:cNvPr>
          <p:cNvSpPr/>
          <p:nvPr/>
        </p:nvSpPr>
        <p:spPr>
          <a:xfrm>
            <a:off x="1454090" y="1818884"/>
            <a:ext cx="7908023" cy="1136786"/>
          </a:xfrm>
          <a:prstGeom prst="rect">
            <a:avLst/>
          </a:prstGeom>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2000" dirty="0">
                <a:latin typeface="Calibri" panose="020F0502020204030204" pitchFamily="34" charset="0"/>
                <a:ea typeface="Calibri" panose="020F0502020204030204" pitchFamily="34" charset="0"/>
                <a:cs typeface="Times New Roman" panose="02020603050405020304" pitchFamily="18" charset="0"/>
              </a:rPr>
              <a:t>Órgão de fiscalização independente, cujo objetivo é examinar, acompanhar e fiscalizar a administração do RPPS.</a:t>
            </a:r>
          </a:p>
          <a:p>
            <a:pPr lvl="0" algn="just">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0218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449A09FF-9FB0-45A5-A7DE-C59AD689083A}"/>
              </a:ext>
            </a:extLst>
          </p:cNvPr>
          <p:cNvSpPr/>
          <p:nvPr/>
        </p:nvSpPr>
        <p:spPr>
          <a:xfrm>
            <a:off x="1272209" y="1537252"/>
            <a:ext cx="10005391" cy="1173463"/>
          </a:xfrm>
          <a:prstGeom prst="rect">
            <a:avLst/>
          </a:prstGeom>
        </p:spPr>
        <p:txBody>
          <a:bodyPr wrap="square">
            <a:spAutoFit/>
          </a:bodyPr>
          <a:lstStyle/>
          <a:p>
            <a:pPr algn="ct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Aft>
                <a:spcPts val="800"/>
              </a:spcAft>
              <a:buFont typeface="Symbol" panose="05050102010706020507" pitchFamily="18" charset="2"/>
              <a:buChar char=""/>
            </a:pPr>
            <a:endParaRPr lang="pt-BR"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A76188DA-52FA-4D38-AC38-0C8C278A8A40}"/>
              </a:ext>
            </a:extLst>
          </p:cNvPr>
          <p:cNvSpPr/>
          <p:nvPr/>
        </p:nvSpPr>
        <p:spPr>
          <a:xfrm>
            <a:off x="1378591" y="1158078"/>
            <a:ext cx="8092580" cy="2352952"/>
          </a:xfrm>
          <a:prstGeom prst="rect">
            <a:avLst/>
          </a:prstGeom>
        </p:spPr>
        <p:txBody>
          <a:bodyPr wrap="square">
            <a:spAutoFit/>
          </a:bodyPr>
          <a:lstStyle/>
          <a:p>
            <a:pPr algn="just">
              <a:lnSpc>
                <a:spcPct val="150000"/>
              </a:lnSpc>
              <a:spcAft>
                <a:spcPts val="800"/>
              </a:spcAft>
            </a:pPr>
            <a:r>
              <a:rPr lang="pt-BR" sz="2000" dirty="0">
                <a:latin typeface="Calibri" panose="020F0502020204030204" pitchFamily="34" charset="0"/>
                <a:ea typeface="Calibri" panose="020F0502020204030204" pitchFamily="34" charset="0"/>
                <a:cs typeface="Times New Roman" panose="02020603050405020304" pitchFamily="18" charset="0"/>
              </a:rPr>
              <a:t>Destaque-se que a função desse órgão não é voltada a definir as diretrizes, como o Conselho Deliberativo, tampouco executá-las, como a Diretoria-Executiva. Seu trabalho deve ser destinado a supervisionar o que vem sendo desenvolvido dentro da entidade e de que forma, de modo a verificar a conformidade do planejamento com a execução.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2695165"/>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8162F9B5-6FD7-4FA0-B2B3-1A1CC8571BE2}"/>
              </a:ext>
            </a:extLst>
          </p:cNvPr>
          <p:cNvSpPr/>
          <p:nvPr/>
        </p:nvSpPr>
        <p:spPr>
          <a:xfrm>
            <a:off x="234466" y="82387"/>
            <a:ext cx="10296939" cy="6138604"/>
          </a:xfrm>
          <a:prstGeom prst="rect">
            <a:avLst/>
          </a:prstGeom>
        </p:spPr>
        <p:txBody>
          <a:bodyPr wrap="square">
            <a:spAutoFit/>
          </a:bodyPr>
          <a:lstStyle/>
          <a:p>
            <a:r>
              <a:rPr lang="pt-BR" sz="4800" dirty="0">
                <a:ln w="0"/>
                <a:solidFill>
                  <a:schemeClr val="accent1"/>
                </a:solidFill>
                <a:effectLst>
                  <a:outerShdw blurRad="38100" dist="25400" dir="5400000" algn="ctr" rotWithShape="0">
                    <a:srgbClr val="6E747A">
                      <a:alpha val="43000"/>
                    </a:srgbClr>
                  </a:outerShdw>
                </a:effectLst>
                <a:latin typeface="Helvetica" panose="020B0604020202020204" pitchFamily="34" charset="0"/>
              </a:rPr>
              <a:t> </a:t>
            </a:r>
            <a:r>
              <a:rPr lang="pt-BR" sz="4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PARECER DO CONSELHO FISCAL</a:t>
            </a:r>
          </a:p>
          <a:p>
            <a:endParaRPr lang="pt-BR" dirty="0">
              <a:latin typeface="Calibri" panose="020F0502020204030204" pitchFamily="34" charset="0"/>
              <a:cs typeface="Calibri" panose="020F0502020204030204" pitchFamily="34" charset="0"/>
            </a:endParaRPr>
          </a:p>
          <a:p>
            <a:pPr algn="just">
              <a:lnSpc>
                <a:spcPct val="150000"/>
              </a:lnSpc>
            </a:pPr>
            <a:r>
              <a:rPr lang="pt-BR" dirty="0">
                <a:latin typeface="Calibri" panose="020F0502020204030204" pitchFamily="34" charset="0"/>
                <a:cs typeface="Calibri" panose="020F0502020204030204" pitchFamily="34" charset="0"/>
              </a:rPr>
              <a:t> </a:t>
            </a:r>
            <a:r>
              <a:rPr lang="pt-BR" sz="2000" dirty="0">
                <a:latin typeface="Calibri" panose="020F0502020204030204" pitchFamily="34" charset="0"/>
                <a:cs typeface="Calibri" panose="020F0502020204030204" pitchFamily="34" charset="0"/>
              </a:rPr>
              <a:t>É o instrumento pelo qual o órgão presta contas oficialmente de suas atividades à entidade, ao Conselho Deliberativo, à Diretoria e, consequentemente, aos participantes, assistidos, patrocinadores e instituidores.</a:t>
            </a:r>
          </a:p>
          <a:p>
            <a:pPr algn="just">
              <a:lnSpc>
                <a:spcPct val="150000"/>
              </a:lnSpc>
            </a:pPr>
            <a:endParaRPr lang="pt-BR" sz="2000" dirty="0">
              <a:latin typeface="Calibri" panose="020F0502020204030204" pitchFamily="34" charset="0"/>
              <a:cs typeface="Calibri" panose="020F0502020204030204" pitchFamily="34" charset="0"/>
            </a:endParaRPr>
          </a:p>
          <a:p>
            <a:pPr algn="just">
              <a:lnSpc>
                <a:spcPct val="150000"/>
              </a:lnSpc>
            </a:pPr>
            <a:r>
              <a:rPr lang="pt-BR" sz="2000" dirty="0">
                <a:latin typeface="Calibri" panose="020F0502020204030204" pitchFamily="34" charset="0"/>
                <a:cs typeface="Calibri" panose="020F0502020204030204" pitchFamily="34" charset="0"/>
              </a:rPr>
              <a:t>•A aderência das premissas e hipóteses atuariais e a execução orçamentária;</a:t>
            </a:r>
          </a:p>
          <a:p>
            <a:pPr algn="just">
              <a:lnSpc>
                <a:spcPct val="150000"/>
              </a:lnSpc>
            </a:pPr>
            <a:endParaRPr lang="pt-BR" sz="2000" dirty="0">
              <a:latin typeface="Calibri" panose="020F0502020204030204" pitchFamily="34" charset="0"/>
              <a:cs typeface="Calibri" panose="020F0502020204030204" pitchFamily="34" charset="0"/>
            </a:endParaRPr>
          </a:p>
          <a:p>
            <a:pPr algn="just">
              <a:lnSpc>
                <a:spcPct val="150000"/>
              </a:lnSpc>
            </a:pPr>
            <a:r>
              <a:rPr lang="pt-BR" sz="2000" dirty="0">
                <a:latin typeface="Calibri" panose="020F0502020204030204" pitchFamily="34" charset="0"/>
                <a:cs typeface="Calibri" panose="020F0502020204030204" pitchFamily="34" charset="0"/>
              </a:rPr>
              <a:t> • As recomendações a respeito de eventuais deficiências, com o estabelecimento de cronograma de saneamento das mesmas;</a:t>
            </a:r>
          </a:p>
          <a:p>
            <a:pPr algn="just">
              <a:lnSpc>
                <a:spcPct val="150000"/>
              </a:lnSpc>
            </a:pPr>
            <a:endParaRPr lang="pt-BR" sz="2000" dirty="0">
              <a:latin typeface="Calibri" panose="020F0502020204030204" pitchFamily="34" charset="0"/>
              <a:cs typeface="Calibri" panose="020F0502020204030204" pitchFamily="34" charset="0"/>
            </a:endParaRPr>
          </a:p>
          <a:p>
            <a:pPr algn="just">
              <a:lnSpc>
                <a:spcPct val="150000"/>
              </a:lnSpc>
            </a:pPr>
            <a:r>
              <a:rPr lang="pt-BR" sz="2000" dirty="0">
                <a:latin typeface="Calibri" panose="020F0502020204030204" pitchFamily="34" charset="0"/>
                <a:cs typeface="Calibri" panose="020F0502020204030204" pitchFamily="34" charset="0"/>
              </a:rPr>
              <a:t> • Análise de manifestação a respeito das deficiências encontradas em verificações anteriores,   com a análise das medidas efetivamente adotadas para saná-las.</a:t>
            </a:r>
          </a:p>
        </p:txBody>
      </p:sp>
    </p:spTree>
    <p:extLst>
      <p:ext uri="{BB962C8B-B14F-4D97-AF65-F5344CB8AC3E}">
        <p14:creationId xmlns:p14="http://schemas.microsoft.com/office/powerpoint/2010/main" val="1842903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782D181-126A-4485-BC5E-E4BF80E20445}"/>
              </a:ext>
            </a:extLst>
          </p:cNvPr>
          <p:cNvSpPr/>
          <p:nvPr/>
        </p:nvSpPr>
        <p:spPr>
          <a:xfrm>
            <a:off x="908564" y="954400"/>
            <a:ext cx="8521148" cy="2814617"/>
          </a:xfrm>
          <a:prstGeom prst="rect">
            <a:avLst/>
          </a:prstGeom>
        </p:spPr>
        <p:txBody>
          <a:bodyPr wrap="square">
            <a:spAutoFit/>
          </a:bodyPr>
          <a:lstStyle/>
          <a:p>
            <a:pPr algn="just">
              <a:lnSpc>
                <a:spcPct val="150000"/>
              </a:lnSpc>
              <a:spcAft>
                <a:spcPts val="800"/>
              </a:spcAft>
            </a:pPr>
            <a:r>
              <a:rPr lang="pt-BR" sz="2000" dirty="0">
                <a:latin typeface="Calibri" panose="020F0502020204030204" pitchFamily="34" charset="0"/>
                <a:ea typeface="Calibri" panose="020F0502020204030204" pitchFamily="34" charset="0"/>
                <a:cs typeface="Times New Roman" panose="02020603050405020304" pitchFamily="18" charset="0"/>
              </a:rPr>
              <a:t> independentemente dos pareceres ou relatórios, o Conselho Fiscal, ou qualquer de seus membros, deve denunciar imediatamente, aos demais órgãos, os erros, fraudes ou crimes que descobrirem, sugerindo as providências cabíveis. Caso não sejam tomadas as providências necessárias, deve o Conselho denunciar aos participantes, assistidos, patrocinadores e instituidores e ao órgão de fiscalização, para a proteção dos interesses da Entidade.</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1201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89971F9-397E-4A07-BD01-A8BEE6F98E58}"/>
              </a:ext>
            </a:extLst>
          </p:cNvPr>
          <p:cNvSpPr/>
          <p:nvPr/>
        </p:nvSpPr>
        <p:spPr>
          <a:xfrm>
            <a:off x="1794285" y="2239461"/>
            <a:ext cx="7001212" cy="830997"/>
          </a:xfrm>
          <a:prstGeom prst="rect">
            <a:avLst/>
          </a:prstGeom>
        </p:spPr>
        <p:txBody>
          <a:bodyPr wrap="none">
            <a:spAutoFit/>
          </a:bodyPr>
          <a:lstStyle/>
          <a:p>
            <a:pPr>
              <a:spcAft>
                <a:spcPts val="0"/>
              </a:spcAft>
            </a:pPr>
            <a:r>
              <a:rPr lang="pt-BR" sz="4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Times New Roman" panose="02020603050405020304" pitchFamily="18" charset="0"/>
                <a:cs typeface="Calibri" panose="020F0502020204030204" pitchFamily="34" charset="0"/>
              </a:rPr>
              <a:t>COMITÊ DE INVESTIMENTO</a:t>
            </a:r>
          </a:p>
        </p:txBody>
      </p:sp>
    </p:spTree>
    <p:extLst>
      <p:ext uri="{BB962C8B-B14F-4D97-AF65-F5344CB8AC3E}">
        <p14:creationId xmlns:p14="http://schemas.microsoft.com/office/powerpoint/2010/main" val="1618699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2B650267-BB4F-447F-9022-9D33A2F183A4}"/>
              </a:ext>
            </a:extLst>
          </p:cNvPr>
          <p:cNvSpPr/>
          <p:nvPr/>
        </p:nvSpPr>
        <p:spPr>
          <a:xfrm>
            <a:off x="3048000" y="2828836"/>
            <a:ext cx="6096000" cy="1891287"/>
          </a:xfrm>
          <a:prstGeom prst="rect">
            <a:avLst/>
          </a:prstGeom>
        </p:spPr>
        <p:txBody>
          <a:bodyPr>
            <a:spAutoFit/>
          </a:bodyPr>
          <a:lstStyle/>
          <a:p>
            <a:pPr algn="just">
              <a:lnSpc>
                <a:spcPct val="150000"/>
              </a:lnSpc>
              <a:spcAft>
                <a:spcPts val="0"/>
              </a:spcAft>
            </a:pPr>
            <a:r>
              <a:rPr lang="pt-BR" sz="2000" dirty="0">
                <a:latin typeface="Calibri" panose="020F0502020204030204" pitchFamily="34" charset="0"/>
                <a:ea typeface="Times New Roman" panose="02020603050405020304" pitchFamily="18" charset="0"/>
                <a:cs typeface="Calibri" panose="020F0502020204030204" pitchFamily="34" charset="0"/>
              </a:rPr>
              <a:t>O comitê de investimentos é um</a:t>
            </a:r>
            <a:r>
              <a:rPr lang="pt-BR" sz="2000" dirty="0">
                <a:latin typeface="Calibri" panose="020F0502020204030204" pitchFamily="34" charset="0"/>
                <a:ea typeface="Times New Roman" panose="02020603050405020304" pitchFamily="18" charset="0"/>
                <a:cs typeface="Calibri" panose="020F0502020204030204" pitchFamily="34" charset="0"/>
                <a:hlinkClick r:id="rId2"/>
              </a:rPr>
              <a:t> grupo formado por regimento interno</a:t>
            </a:r>
            <a:r>
              <a:rPr lang="pt-BR" sz="2000" dirty="0">
                <a:latin typeface="Calibri" panose="020F0502020204030204" pitchFamily="34" charset="0"/>
                <a:ea typeface="Times New Roman" panose="02020603050405020304" pitchFamily="18" charset="0"/>
                <a:cs typeface="Calibri" panose="020F0502020204030204" pitchFamily="34" charset="0"/>
              </a:rPr>
              <a:t> e aprovado pelo Conselho Deliberativo para auxiliar o gestor de RPPS na tomada de decisão referente à alocação dos recursos do regime.</a:t>
            </a:r>
          </a:p>
        </p:txBody>
      </p:sp>
    </p:spTree>
    <p:extLst>
      <p:ext uri="{BB962C8B-B14F-4D97-AF65-F5344CB8AC3E}">
        <p14:creationId xmlns:p14="http://schemas.microsoft.com/office/powerpoint/2010/main" val="3619868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A5FD71-BBA9-437D-91FE-D2E934474348}"/>
              </a:ext>
            </a:extLst>
          </p:cNvPr>
          <p:cNvSpPr/>
          <p:nvPr/>
        </p:nvSpPr>
        <p:spPr>
          <a:xfrm>
            <a:off x="602776" y="488095"/>
            <a:ext cx="9157647" cy="5346848"/>
          </a:xfrm>
          <a:prstGeom prst="rect">
            <a:avLst/>
          </a:prstGeom>
        </p:spPr>
        <p:txBody>
          <a:bodyPr wrap="square">
            <a:spAutoFit/>
          </a:bodyPr>
          <a:lstStyle/>
          <a:p>
            <a:pPr algn="ctr">
              <a:lnSpc>
                <a:spcPct val="107000"/>
              </a:lnSpc>
              <a:spcAft>
                <a:spcPts val="0"/>
              </a:spcAft>
            </a:pPr>
            <a:r>
              <a:rPr lang="pt-BR" sz="20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Times New Roman" panose="02020603050405020304" pitchFamily="18" charset="0"/>
                <a:cs typeface="Calibri" panose="020F0502020204030204" pitchFamily="34" charset="0"/>
              </a:rPr>
              <a:t>RESPONSABILIDADES DO COMITÊ DE INVESTIMENTO</a:t>
            </a:r>
            <a:endParaRPr lang="pt-BR" sz="20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pPr>
            <a:r>
              <a:rPr lang="pt-BR" sz="2000" dirty="0">
                <a:latin typeface="Calibri" panose="020F0502020204030204" pitchFamily="34" charset="0"/>
                <a:ea typeface="Times New Roman" panose="02020603050405020304" pitchFamily="18" charset="0"/>
                <a:cs typeface="Calibri" panose="020F0502020204030204" pitchFamily="34" charset="0"/>
              </a:rPr>
              <a:t> </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Assessorar o </a:t>
            </a:r>
            <a:r>
              <a:rPr lang="pt-BR" sz="2000" u="sng" dirty="0">
                <a:latin typeface="Calibri" panose="020F0502020204030204" pitchFamily="34" charset="0"/>
                <a:ea typeface="Times New Roman" panose="02020603050405020304" pitchFamily="18" charset="0"/>
                <a:cs typeface="Calibri" panose="020F0502020204030204" pitchFamily="34" charset="0"/>
                <a:hlinkClick r:id="rId2"/>
              </a:rPr>
              <a:t>gestor de RPPS</a:t>
            </a:r>
            <a:r>
              <a:rPr lang="pt-BR" sz="2000" dirty="0">
                <a:latin typeface="Calibri" panose="020F0502020204030204" pitchFamily="34" charset="0"/>
                <a:ea typeface="Times New Roman" panose="02020603050405020304" pitchFamily="18" charset="0"/>
                <a:cs typeface="Calibri" panose="020F0502020204030204" pitchFamily="34" charset="0"/>
              </a:rPr>
              <a:t> na formulação das </a:t>
            </a:r>
            <a:r>
              <a:rPr lang="pt-BR" sz="2000" dirty="0" err="1">
                <a:latin typeface="Calibri" panose="020F0502020204030204" pitchFamily="34" charset="0"/>
                <a:ea typeface="Times New Roman" panose="02020603050405020304" pitchFamily="18" charset="0"/>
                <a:cs typeface="Calibri" panose="020F0502020204030204" pitchFamily="34" charset="0"/>
              </a:rPr>
              <a:t>políticas</a:t>
            </a:r>
            <a:r>
              <a:rPr lang="pt-BR" sz="2000" dirty="0">
                <a:latin typeface="Calibri" panose="020F0502020204030204" pitchFamily="34" charset="0"/>
                <a:ea typeface="Times New Roman" panose="02020603050405020304" pitchFamily="18" charset="0"/>
                <a:cs typeface="Calibri" panose="020F0502020204030204" pitchFamily="34" charset="0"/>
              </a:rPr>
              <a:t> de gestão dos recursos;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Zelar pela execução da programação econômico-financeira dos valores patrimoniais;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Acompanhar o desempenho da carteira de investimentos do RPPS, em conformidade com os objetivos estabelecidos pela Política Anual de Investimentos e com a legislação pertinente em vigor;</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Avaliar propostas, submetendo-se aos órgãos competentes para deliberação;</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Analisar os cenários macroeconômicos, observando os possíveis reflexos no patrimônio do RPPS;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Propor estratégias de investimentos para um determinado período e reavaliar as estratégias em decorrência de fatos conjunturais relevantes;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Fornecer subsídios para a elaboração ou alteração de politica de investimentos;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Propor aplicações e resgates, observados os limites legais de cada investimento;</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Acompanhar a execução da politica de investimentos.</a:t>
            </a:r>
            <a:endParaRPr lang="pt-BR" sz="20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0742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2E433D76-92E3-4039-9B0D-B7461EE72DE3}"/>
              </a:ext>
            </a:extLst>
          </p:cNvPr>
          <p:cNvSpPr/>
          <p:nvPr/>
        </p:nvSpPr>
        <p:spPr>
          <a:xfrm>
            <a:off x="1008307" y="989523"/>
            <a:ext cx="7601803" cy="3276282"/>
          </a:xfrm>
          <a:prstGeom prst="rect">
            <a:avLst/>
          </a:prstGeom>
        </p:spPr>
        <p:txBody>
          <a:bodyPr wrap="square">
            <a:spAutoFit/>
          </a:bodyPr>
          <a:lstStyle/>
          <a:p>
            <a:pPr algn="just">
              <a:lnSpc>
                <a:spcPct val="150000"/>
              </a:lnSpc>
              <a:spcAft>
                <a:spcPts val="0"/>
              </a:spcAft>
            </a:pPr>
            <a:r>
              <a:rPr lang="pt-BR" sz="2000" dirty="0">
                <a:latin typeface="Calibri" panose="020F0502020204030204" pitchFamily="34" charset="0"/>
                <a:ea typeface="Times New Roman" panose="02020603050405020304" pitchFamily="18" charset="0"/>
                <a:cs typeface="Calibri" panose="020F0502020204030204" pitchFamily="34" charset="0"/>
              </a:rPr>
              <a:t>Em suas reuniões, o Comitê̂ de Investimentos deve avaliar e tomar suas decisões com base nos seguintes aspectos: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Cenário econômico;</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Evolução da execução do orçamento do RPPS;</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Dados atualizados dos fluxos de caixa e dos investimentos, com visão de curto e longo prazo;</a:t>
            </a:r>
            <a:endParaRPr lang="pt-BR"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SzPts val="1000"/>
              <a:buFont typeface="Symbol" panose="05050102010706020507" pitchFamily="18" charset="2"/>
              <a:buChar char=""/>
              <a:tabLst>
                <a:tab pos="457200" algn="l"/>
              </a:tabLst>
            </a:pPr>
            <a:r>
              <a:rPr lang="pt-BR" sz="2000" dirty="0">
                <a:latin typeface="Calibri" panose="020F0502020204030204" pitchFamily="34" charset="0"/>
                <a:ea typeface="Times New Roman" panose="02020603050405020304" pitchFamily="18" charset="0"/>
                <a:cs typeface="Calibri" panose="020F0502020204030204" pitchFamily="34" charset="0"/>
              </a:rPr>
              <a:t>Propostas de investimentos e respectivas analises técnicas.</a:t>
            </a:r>
            <a:endParaRPr lang="pt-BR" sz="20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8366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801AFEC-0DA6-4AD6-9518-1331AAF0365B}"/>
              </a:ext>
            </a:extLst>
          </p:cNvPr>
          <p:cNvSpPr/>
          <p:nvPr/>
        </p:nvSpPr>
        <p:spPr>
          <a:xfrm>
            <a:off x="833306" y="898917"/>
            <a:ext cx="8612697" cy="1891287"/>
          </a:xfrm>
          <a:prstGeom prst="rect">
            <a:avLst/>
          </a:prstGeom>
        </p:spPr>
        <p:txBody>
          <a:bodyPr wrap="square">
            <a:spAutoFit/>
          </a:bodyPr>
          <a:lstStyle/>
          <a:p>
            <a:pPr algn="just">
              <a:lnSpc>
                <a:spcPct val="150000"/>
              </a:lnSpc>
              <a:spcAft>
                <a:spcPts val="0"/>
              </a:spcAft>
            </a:pPr>
            <a:r>
              <a:rPr lang="pt-BR" sz="2000" dirty="0">
                <a:latin typeface="Calibri" panose="020F0502020204030204" pitchFamily="34" charset="0"/>
                <a:ea typeface="Times New Roman" panose="02020603050405020304" pitchFamily="18" charset="0"/>
                <a:cs typeface="Times New Roman" panose="02020603050405020304" pitchFamily="18" charset="0"/>
              </a:rPr>
              <a:t>O objetivo final do comitê de investimentos é aumentar o nível de governança corporativa, melhorando a transparência na gestão do RPPS — ou seja, definindo procedimentos continuados que permitem à gestão fornecer informações claras aos diversos interessados no gerenciamento dos recursos do regime.</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34920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33863" y="2149435"/>
            <a:ext cx="10366941" cy="830997"/>
          </a:xfrm>
          <a:prstGeom prst="rect">
            <a:avLst/>
          </a:prstGeom>
        </p:spPr>
        <p:txBody>
          <a:bodyPr wrap="none">
            <a:spAutoFit/>
          </a:bodyPr>
          <a:lstStyle/>
          <a:p>
            <a:pPr lvl="0"/>
            <a:r>
              <a:rPr lang="pt-BR" sz="4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RESPONSABILIDADE DOS CONSELHEIROS</a:t>
            </a:r>
          </a:p>
        </p:txBody>
      </p:sp>
    </p:spTree>
    <p:extLst>
      <p:ext uri="{BB962C8B-B14F-4D97-AF65-F5344CB8AC3E}">
        <p14:creationId xmlns:p14="http://schemas.microsoft.com/office/powerpoint/2010/main" val="163065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142699" y="1791101"/>
            <a:ext cx="8079474" cy="4014945"/>
          </a:xfrm>
          <a:prstGeom prst="rect">
            <a:avLst/>
          </a:prstGeom>
        </p:spPr>
        <p:txBody>
          <a:bodyPr wrap="square">
            <a:spAutoFit/>
          </a:bodyPr>
          <a:lstStyle/>
          <a:p>
            <a:r>
              <a:rPr lang="pt-BR" dirty="0"/>
              <a:t> </a:t>
            </a:r>
          </a:p>
          <a:p>
            <a:pPr algn="just">
              <a:lnSpc>
                <a:spcPct val="150000"/>
              </a:lnSpc>
            </a:pPr>
            <a:r>
              <a:rPr lang="pt-BR" sz="2000" dirty="0">
                <a:latin typeface="Calibri" panose="020F0502020204030204" pitchFamily="34" charset="0"/>
                <a:cs typeface="Calibri" panose="020F0502020204030204" pitchFamily="34" charset="0"/>
              </a:rPr>
              <a:t>LEI 9.717/98 </a:t>
            </a:r>
          </a:p>
          <a:p>
            <a:pPr algn="just">
              <a:lnSpc>
                <a:spcPct val="150000"/>
              </a:lnSpc>
            </a:pPr>
            <a:r>
              <a:rPr lang="pt-BR" sz="2000" dirty="0">
                <a:latin typeface="Calibri" panose="020F0502020204030204" pitchFamily="34" charset="0"/>
                <a:cs typeface="Calibri" panose="020F0502020204030204" pitchFamily="34" charset="0"/>
              </a:rPr>
              <a:t>Art. 8º Os responsáveis pelos poderes, órgãos ou entidades do ente estatal, os dirigentes da unidade gestora do respectivo regime próprio de previdência social e os membros dos seus conselhos e comitês respondem diretamente por infração ao disposto nesta Lei, sujeitando-se, no que couber, ao regime disciplinar estabelecido na Lei Complementar nº 109, de 29 de maio de 2001, e seu regulamento, e conforme diretrizes gerais.   </a:t>
            </a:r>
            <a:r>
              <a:rPr lang="pt-BR" sz="2000" dirty="0">
                <a:latin typeface="Calibri" panose="020F0502020204030204" pitchFamily="34" charset="0"/>
                <a:cs typeface="Calibri" panose="020F0502020204030204" pitchFamily="34" charset="0"/>
                <a:hlinkClick r:id="rId2"/>
              </a:rPr>
              <a:t>(Redação dada pela Lei nº 13.846, de 2019)</a:t>
            </a:r>
            <a:endParaRPr lang="pt-B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2275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42D3799-CE5E-4E44-9DF6-76537B5CC0BB}"/>
              </a:ext>
            </a:extLst>
          </p:cNvPr>
          <p:cNvSpPr/>
          <p:nvPr/>
        </p:nvSpPr>
        <p:spPr>
          <a:xfrm>
            <a:off x="1296538" y="507751"/>
            <a:ext cx="9321420" cy="5842497"/>
          </a:xfrm>
          <a:prstGeom prst="rect">
            <a:avLst/>
          </a:prstGeom>
        </p:spPr>
        <p:txBody>
          <a:bodyPr wrap="square">
            <a:spAutoFit/>
          </a:bodyPr>
          <a:lstStyle/>
          <a:p>
            <a:pPr algn="just">
              <a:lnSpc>
                <a:spcPct val="150000"/>
              </a:lnSpc>
            </a:pPr>
            <a:r>
              <a:rPr lang="pt-BR" sz="2800" b="1" u="sng" dirty="0">
                <a:latin typeface="Calibri" panose="020F0502020204030204" pitchFamily="34" charset="0"/>
                <a:ea typeface="Times New Roman" panose="02020603050405020304" pitchFamily="18" charset="0"/>
                <a:cs typeface="Calibri" panose="020F0502020204030204" pitchFamily="34" charset="0"/>
              </a:rPr>
              <a:t>“a liberdade política somente existe nos governos moderados. Mas nem sempre ela existe nos governos moderados. Só existe quando não se abusa do poder, mas é uma experiência eterna que todo homem que detém o poder é levado a dele abusar: e vai até onde encontra limites.</a:t>
            </a:r>
            <a:r>
              <a:rPr lang="pt-BR" sz="2800" b="1" u="sng" dirty="0">
                <a:latin typeface="Calibri" panose="020F0502020204030204" pitchFamily="34" charset="0"/>
                <a:cs typeface="Calibri" panose="020F0502020204030204" pitchFamily="34" charset="0"/>
              </a:rPr>
              <a:t> Quem o diria? A própria virtude precisa de limites. Para que não se abuse do poder é necessário que pela disposição das coisas o poder limite o poder” (</a:t>
            </a:r>
            <a:r>
              <a:rPr lang="pt-BR" sz="2800" b="1" u="sng" dirty="0" err="1">
                <a:latin typeface="Calibri" panose="020F0502020204030204" pitchFamily="34" charset="0"/>
                <a:cs typeface="Calibri" panose="020F0502020204030204" pitchFamily="34" charset="0"/>
              </a:rPr>
              <a:t>Espirit</a:t>
            </a:r>
            <a:r>
              <a:rPr lang="pt-BR" sz="2800" b="1" u="sng" dirty="0">
                <a:latin typeface="Calibri" panose="020F0502020204030204" pitchFamily="34" charset="0"/>
                <a:cs typeface="Calibri" panose="020F0502020204030204" pitchFamily="34" charset="0"/>
              </a:rPr>
              <a:t> dês </a:t>
            </a:r>
            <a:r>
              <a:rPr lang="pt-BR" sz="2800" b="1" u="sng" dirty="0" err="1">
                <a:latin typeface="Calibri" panose="020F0502020204030204" pitchFamily="34" charset="0"/>
                <a:cs typeface="Calibri" panose="020F0502020204030204" pitchFamily="34" charset="0"/>
              </a:rPr>
              <a:t>lois</a:t>
            </a:r>
            <a:r>
              <a:rPr lang="pt-BR" sz="2800" b="1" u="sng" dirty="0">
                <a:latin typeface="Calibri" panose="020F0502020204030204" pitchFamily="34" charset="0"/>
                <a:cs typeface="Calibri" panose="020F0502020204030204" pitchFamily="34" charset="0"/>
              </a:rPr>
              <a:t>, livro XI. Cap. VI) Montesquieu</a:t>
            </a:r>
            <a:endParaRPr lang="pt-BR"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3274322"/>
      </p:ext>
    </p:extLst>
  </p:cSld>
  <p:clrMapOvr>
    <a:masterClrMapping/>
  </p:clrMapOvr>
</p:sld>
</file>

<file path=ppt/theme/theme1.xml><?xml version="1.0" encoding="utf-8"?>
<a:theme xmlns:a="http://schemas.openxmlformats.org/drawingml/2006/main" name="Facetado">
  <a:themeElements>
    <a:clrScheme name="Facetado">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do">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dro Congelad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316</TotalTime>
  <Words>1087</Words>
  <Application>Microsoft Office PowerPoint</Application>
  <PresentationFormat>Widescreen</PresentationFormat>
  <Paragraphs>134</Paragraphs>
  <Slides>33</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33</vt:i4>
      </vt:variant>
    </vt:vector>
  </HeadingPairs>
  <TitlesOfParts>
    <vt:vector size="42" baseType="lpstr">
      <vt:lpstr>Arial</vt:lpstr>
      <vt:lpstr>Calibri</vt:lpstr>
      <vt:lpstr>Helvetica</vt:lpstr>
      <vt:lpstr>Symbol</vt:lpstr>
      <vt:lpstr>Times New Roman</vt:lpstr>
      <vt:lpstr>Trebuchet MS</vt:lpstr>
      <vt:lpstr>Wingdings</vt:lpstr>
      <vt:lpstr>Wingdings 3</vt:lpstr>
      <vt:lpstr>Facetado</vt:lpstr>
      <vt:lpstr>Apresentação do PowerPoint</vt:lpstr>
      <vt:lpstr>Apresentação do PowerPoint</vt:lpstr>
      <vt:lpstr> Controlar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Edelbrando</dc:creator>
  <cp:lastModifiedBy>Usuario</cp:lastModifiedBy>
  <cp:revision>30</cp:revision>
  <cp:lastPrinted>2021-11-16T15:01:32Z</cp:lastPrinted>
  <dcterms:created xsi:type="dcterms:W3CDTF">2021-11-07T20:31:42Z</dcterms:created>
  <dcterms:modified xsi:type="dcterms:W3CDTF">2021-11-18T16:43:04Z</dcterms:modified>
</cp:coreProperties>
</file>